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314" r:id="rId3"/>
    <p:sldId id="315" r:id="rId4"/>
    <p:sldId id="316" r:id="rId5"/>
    <p:sldId id="331" r:id="rId6"/>
    <p:sldId id="356" r:id="rId7"/>
    <p:sldId id="330" r:id="rId8"/>
    <p:sldId id="332" r:id="rId9"/>
    <p:sldId id="333" r:id="rId10"/>
    <p:sldId id="334" r:id="rId11"/>
    <p:sldId id="335" r:id="rId12"/>
    <p:sldId id="336" r:id="rId13"/>
    <p:sldId id="337" r:id="rId14"/>
    <p:sldId id="317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1B55"/>
    <a:srgbClr val="851509"/>
    <a:srgbClr val="7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2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3310C6-536B-4A33-BD66-0CE2A82833B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9ABA9B8-59C3-4F7C-ADE2-DC034F34760A}">
      <dgm:prSet custT="1"/>
      <dgm:spPr>
        <a:solidFill>
          <a:srgbClr val="4D1B55"/>
        </a:solidFill>
      </dgm:spPr>
      <dgm:t>
        <a:bodyPr/>
        <a:lstStyle/>
        <a:p>
          <a:pPr algn="l" rtl="0">
            <a:lnSpc>
              <a:spcPct val="100000"/>
            </a:lnSpc>
            <a:spcAft>
              <a:spcPts val="0"/>
            </a:spcAft>
          </a:pPr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1. Все отрасли экономики.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2. Сельское и лесное хозяйство; рыболовство.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3. Добыча и переработка полезных ископаемых.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4. Обработка древесины и производство изделий из дерева; целлюлозно-бумажное производство; издательская и полиграфическая деятельность.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5. Химическое производство.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6. Металлургическое производство, производство машин, транспортных средств и оборудования.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7. Производство электрооборудования, электронного и оптического оборудования.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8. Прочие обрабатывающие производства.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9. Производство и распределение электроэнергии, газа и воды.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10. Строительство.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11. Транспорт и связь.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12. Торговля, финансовая деятельность, предоставление услуг.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13. Государственное управление и обеспечение безопасности.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14. Образование, наука, культура, здравоохранение, физическая культура и спорт.</a:t>
          </a: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A1BF1A-0B4A-495E-B484-93E42145F361}" type="parTrans" cxnId="{66CD7E0C-241D-4ABA-8072-0B6FCD20EF65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CB3A3FB-F589-4BE7-93D5-8F049A914843}" type="sibTrans" cxnId="{66CD7E0C-241D-4ABA-8072-0B6FCD20EF65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47F44C-586B-4637-95E6-6AD363B7278C}" type="pres">
      <dgm:prSet presAssocID="{A73310C6-536B-4A33-BD66-0CE2A82833B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8611902-9378-4647-91B3-9FC8300E9815}" type="pres">
      <dgm:prSet presAssocID="{39ABA9B8-59C3-4F7C-ADE2-DC034F34760A}" presName="node" presStyleLbl="node1" presStyleIdx="0" presStyleCnt="1" custScaleX="181509" custScaleY="124342" custLinFactNeighborX="1270" custLinFactNeighborY="-18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90340E9-FE7C-440F-A49E-6C3077422562}" type="presOf" srcId="{39ABA9B8-59C3-4F7C-ADE2-DC034F34760A}" destId="{48611902-9378-4647-91B3-9FC8300E9815}" srcOrd="0" destOrd="0" presId="urn:microsoft.com/office/officeart/2005/8/layout/default"/>
    <dgm:cxn modelId="{D2A70810-63D3-411C-A6C2-0BD39E7D9C9F}" type="presOf" srcId="{A73310C6-536B-4A33-BD66-0CE2A82833B4}" destId="{2D47F44C-586B-4637-95E6-6AD363B7278C}" srcOrd="0" destOrd="0" presId="urn:microsoft.com/office/officeart/2005/8/layout/default"/>
    <dgm:cxn modelId="{66CD7E0C-241D-4ABA-8072-0B6FCD20EF65}" srcId="{A73310C6-536B-4A33-BD66-0CE2A82833B4}" destId="{39ABA9B8-59C3-4F7C-ADE2-DC034F34760A}" srcOrd="0" destOrd="0" parTransId="{8CA1BF1A-0B4A-495E-B484-93E42145F361}" sibTransId="{5CB3A3FB-F589-4BE7-93D5-8F049A914843}"/>
    <dgm:cxn modelId="{EAA522F0-5850-4F45-B36E-7D1C705A3A65}" type="presParOf" srcId="{2D47F44C-586B-4637-95E6-6AD363B7278C}" destId="{48611902-9378-4647-91B3-9FC8300E9815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73310C6-536B-4A33-BD66-0CE2A82833B4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15FCC34-D958-46D6-BAB8-178B6CC1124C}">
      <dgm:prSet custT="1"/>
      <dgm:spPr>
        <a:solidFill>
          <a:srgbClr val="4D1B55"/>
        </a:solidFill>
      </dgm:spPr>
      <dgm:t>
        <a:bodyPr/>
        <a:lstStyle/>
        <a:p>
          <a:pPr algn="ctr" rtl="0"/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Новые Правила обеспечения СИЗ (утв. приказом Минтруда от 29.10.2021 № 766н). </a:t>
          </a:r>
        </a:p>
        <a:p>
          <a:pPr indent="457200" algn="l" rtl="0"/>
          <a:endParaRPr lang="ru-RU" sz="180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indent="457200" algn="l" rtl="0"/>
          <a:endParaRPr lang="ru-RU" sz="180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indent="457200" algn="l" rtl="0"/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Правила устанавливают обязательные требования к обеспечению работников средствами индивидуальной защиты и смывающими средствами</a:t>
          </a: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0979BC-B2DF-4DA6-8025-8CBD0AA4855F}" type="parTrans" cxnId="{7D901A67-0DB7-4D5C-8DAA-716DB52A9530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9298F0-09CA-4219-8A9C-6D326FDF6C21}" type="sibTrans" cxnId="{7D901A67-0DB7-4D5C-8DAA-716DB52A9530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ABA9B8-59C3-4F7C-ADE2-DC034F34760A}">
      <dgm:prSet custT="1"/>
      <dgm:spPr>
        <a:solidFill>
          <a:srgbClr val="4D1B55"/>
        </a:solidFill>
      </dgm:spPr>
      <dgm:t>
        <a:bodyPr/>
        <a:lstStyle/>
        <a:p>
          <a:pPr algn="ctr" rtl="0">
            <a:spcAft>
              <a:spcPct val="35000"/>
            </a:spcAft>
          </a:pPr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Новые Единые типовые нормы выдачи СИЗ и смывающих средств (утв. приказом Минтруда от 29.10.2021 № 767н. </a:t>
          </a:r>
        </a:p>
        <a:p>
          <a:pPr indent="457200" algn="l" rtl="0">
            <a:spcAft>
              <a:spcPct val="35000"/>
            </a:spcAft>
          </a:pPr>
          <a:endParaRPr lang="ru-RU" sz="180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indent="457200" algn="l" rtl="0">
            <a:spcAft>
              <a:spcPts val="0"/>
            </a:spcAft>
          </a:pPr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ЕТП устанавливают: </a:t>
          </a:r>
        </a:p>
        <a:p>
          <a:pPr indent="0" algn="l" rtl="0">
            <a:spcAft>
              <a:spcPts val="0"/>
            </a:spcAft>
          </a:pPr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1. нормы выдачи СИЗ по профессиям (должностям), </a:t>
          </a:r>
        </a:p>
        <a:p>
          <a:pPr indent="0" algn="l" rtl="0">
            <a:spcAft>
              <a:spcPts val="0"/>
            </a:spcAft>
          </a:pPr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ru-RU" sz="180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нормы выдачи СИЗ  в зависимости от идентифицированных опасностей </a:t>
          </a:r>
        </a:p>
        <a:p>
          <a:pPr indent="0" algn="l" rtl="0">
            <a:spcAft>
              <a:spcPts val="0"/>
            </a:spcAft>
          </a:pPr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3. нормы выдачи дерматологических СИЗ и смывающих средств.</a:t>
          </a: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A1BF1A-0B4A-495E-B484-93E42145F361}" type="parTrans" cxnId="{66CD7E0C-241D-4ABA-8072-0B6FCD20EF65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CB3A3FB-F589-4BE7-93D5-8F049A914843}" type="sibTrans" cxnId="{66CD7E0C-241D-4ABA-8072-0B6FCD20EF65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3D3B4F-7FFD-4C5B-A9CC-4166E32A8F15}" type="pres">
      <dgm:prSet presAssocID="{A73310C6-536B-4A33-BD66-0CE2A82833B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89EFB78-8FFF-4370-901B-680EA73563CB}" type="pres">
      <dgm:prSet presAssocID="{A73310C6-536B-4A33-BD66-0CE2A82833B4}" presName="fgShape" presStyleLbl="fgShp" presStyleIdx="0" presStyleCnt="1"/>
      <dgm:spPr/>
    </dgm:pt>
    <dgm:pt modelId="{DA15FD3D-AF2A-4B5E-AC6C-4A47D333B632}" type="pres">
      <dgm:prSet presAssocID="{A73310C6-536B-4A33-BD66-0CE2A82833B4}" presName="linComp" presStyleCnt="0"/>
      <dgm:spPr/>
    </dgm:pt>
    <dgm:pt modelId="{CF8C7D43-D73C-4F68-ABF9-FAB63452A3E2}" type="pres">
      <dgm:prSet presAssocID="{215FCC34-D958-46D6-BAB8-178B6CC1124C}" presName="compNode" presStyleCnt="0"/>
      <dgm:spPr/>
    </dgm:pt>
    <dgm:pt modelId="{C5DAEA4D-CFF0-409D-AE30-3DCA01F8CC7E}" type="pres">
      <dgm:prSet presAssocID="{215FCC34-D958-46D6-BAB8-178B6CC1124C}" presName="bkgdShape" presStyleLbl="node1" presStyleIdx="0" presStyleCnt="2"/>
      <dgm:spPr/>
      <dgm:t>
        <a:bodyPr/>
        <a:lstStyle/>
        <a:p>
          <a:endParaRPr lang="ru-RU"/>
        </a:p>
      </dgm:t>
    </dgm:pt>
    <dgm:pt modelId="{B6EC9CA1-9099-485E-8186-767289A0FF95}" type="pres">
      <dgm:prSet presAssocID="{215FCC34-D958-46D6-BAB8-178B6CC1124C}" presName="node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02049C-CB24-42D4-8207-ECE510F432B0}" type="pres">
      <dgm:prSet presAssocID="{215FCC34-D958-46D6-BAB8-178B6CC1124C}" presName="invisiNode" presStyleLbl="node1" presStyleIdx="0" presStyleCnt="2"/>
      <dgm:spPr/>
    </dgm:pt>
    <dgm:pt modelId="{AAFFAB70-E75B-4B4B-A09B-CB4BF9E1DE57}" type="pres">
      <dgm:prSet presAssocID="{215FCC34-D958-46D6-BAB8-178B6CC1124C}" presName="imagNode" presStyleLbl="fgImgPlac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3D0B4C9D-B754-47B1-9077-B2CFB71AC0A4}" type="pres">
      <dgm:prSet presAssocID="{399298F0-09CA-4219-8A9C-6D326FDF6C21}" presName="sibTrans" presStyleLbl="sibTrans2D1" presStyleIdx="0" presStyleCnt="0"/>
      <dgm:spPr/>
      <dgm:t>
        <a:bodyPr/>
        <a:lstStyle/>
        <a:p>
          <a:endParaRPr lang="ru-RU"/>
        </a:p>
      </dgm:t>
    </dgm:pt>
    <dgm:pt modelId="{CD74B43B-0D98-4BDD-8ECE-BF163608ADA4}" type="pres">
      <dgm:prSet presAssocID="{39ABA9B8-59C3-4F7C-ADE2-DC034F34760A}" presName="compNode" presStyleCnt="0"/>
      <dgm:spPr/>
    </dgm:pt>
    <dgm:pt modelId="{E25129FE-B4A9-4D2A-B761-09C2DCE35EA1}" type="pres">
      <dgm:prSet presAssocID="{39ABA9B8-59C3-4F7C-ADE2-DC034F34760A}" presName="bkgdShape" presStyleLbl="node1" presStyleIdx="1" presStyleCnt="2"/>
      <dgm:spPr/>
      <dgm:t>
        <a:bodyPr/>
        <a:lstStyle/>
        <a:p>
          <a:endParaRPr lang="ru-RU"/>
        </a:p>
      </dgm:t>
    </dgm:pt>
    <dgm:pt modelId="{D3CC8A1A-92FD-4275-B775-3961E81E4999}" type="pres">
      <dgm:prSet presAssocID="{39ABA9B8-59C3-4F7C-ADE2-DC034F34760A}" presName="node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D6B058-3054-4D1F-B85B-F864EB26FB6D}" type="pres">
      <dgm:prSet presAssocID="{39ABA9B8-59C3-4F7C-ADE2-DC034F34760A}" presName="invisiNode" presStyleLbl="node1" presStyleIdx="1" presStyleCnt="2"/>
      <dgm:spPr/>
    </dgm:pt>
    <dgm:pt modelId="{33B0BF89-CAC6-4EDA-B7EA-F8B2DEFAAF29}" type="pres">
      <dgm:prSet presAssocID="{39ABA9B8-59C3-4F7C-ADE2-DC034F34760A}" presName="imagNode" presStyleLbl="fgImgPlace1" presStyleIdx="1" presStyleCnt="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A425F114-3B7F-461A-BDCC-DD79637348B0}" type="presOf" srcId="{39ABA9B8-59C3-4F7C-ADE2-DC034F34760A}" destId="{D3CC8A1A-92FD-4275-B775-3961E81E4999}" srcOrd="1" destOrd="0" presId="urn:microsoft.com/office/officeart/2005/8/layout/hList7"/>
    <dgm:cxn modelId="{7D901A67-0DB7-4D5C-8DAA-716DB52A9530}" srcId="{A73310C6-536B-4A33-BD66-0CE2A82833B4}" destId="{215FCC34-D958-46D6-BAB8-178B6CC1124C}" srcOrd="0" destOrd="0" parTransId="{E80979BC-B2DF-4DA6-8025-8CBD0AA4855F}" sibTransId="{399298F0-09CA-4219-8A9C-6D326FDF6C21}"/>
    <dgm:cxn modelId="{CA458D58-D623-4E17-BB1E-0F4BF1845850}" type="presOf" srcId="{215FCC34-D958-46D6-BAB8-178B6CC1124C}" destId="{C5DAEA4D-CFF0-409D-AE30-3DCA01F8CC7E}" srcOrd="0" destOrd="0" presId="urn:microsoft.com/office/officeart/2005/8/layout/hList7"/>
    <dgm:cxn modelId="{70B90995-565C-4A6E-8523-B8098E7194AE}" type="presOf" srcId="{215FCC34-D958-46D6-BAB8-178B6CC1124C}" destId="{B6EC9CA1-9099-485E-8186-767289A0FF95}" srcOrd="1" destOrd="0" presId="urn:microsoft.com/office/officeart/2005/8/layout/hList7"/>
    <dgm:cxn modelId="{66CD7E0C-241D-4ABA-8072-0B6FCD20EF65}" srcId="{A73310C6-536B-4A33-BD66-0CE2A82833B4}" destId="{39ABA9B8-59C3-4F7C-ADE2-DC034F34760A}" srcOrd="1" destOrd="0" parTransId="{8CA1BF1A-0B4A-495E-B484-93E42145F361}" sibTransId="{5CB3A3FB-F589-4BE7-93D5-8F049A914843}"/>
    <dgm:cxn modelId="{F1CEA34E-C2FF-4EEB-AA27-BF717FBF27ED}" type="presOf" srcId="{39ABA9B8-59C3-4F7C-ADE2-DC034F34760A}" destId="{E25129FE-B4A9-4D2A-B761-09C2DCE35EA1}" srcOrd="0" destOrd="0" presId="urn:microsoft.com/office/officeart/2005/8/layout/hList7"/>
    <dgm:cxn modelId="{CC9B60FF-E211-4352-8D4D-DEDC7877F19F}" type="presOf" srcId="{A73310C6-536B-4A33-BD66-0CE2A82833B4}" destId="{E83D3B4F-7FFD-4C5B-A9CC-4166E32A8F15}" srcOrd="0" destOrd="0" presId="urn:microsoft.com/office/officeart/2005/8/layout/hList7"/>
    <dgm:cxn modelId="{BF48E28E-CC8B-4678-B3D2-6383840C8DBB}" type="presOf" srcId="{399298F0-09CA-4219-8A9C-6D326FDF6C21}" destId="{3D0B4C9D-B754-47B1-9077-B2CFB71AC0A4}" srcOrd="0" destOrd="0" presId="urn:microsoft.com/office/officeart/2005/8/layout/hList7"/>
    <dgm:cxn modelId="{1DBB7D39-6D59-4437-8653-FC2A4D0294AC}" type="presParOf" srcId="{E83D3B4F-7FFD-4C5B-A9CC-4166E32A8F15}" destId="{089EFB78-8FFF-4370-901B-680EA73563CB}" srcOrd="0" destOrd="0" presId="urn:microsoft.com/office/officeart/2005/8/layout/hList7"/>
    <dgm:cxn modelId="{AD32D658-E821-4546-877F-B0722AFAB286}" type="presParOf" srcId="{E83D3B4F-7FFD-4C5B-A9CC-4166E32A8F15}" destId="{DA15FD3D-AF2A-4B5E-AC6C-4A47D333B632}" srcOrd="1" destOrd="0" presId="urn:microsoft.com/office/officeart/2005/8/layout/hList7"/>
    <dgm:cxn modelId="{B33E3ABD-8DF4-489D-85B8-931F549A8ECC}" type="presParOf" srcId="{DA15FD3D-AF2A-4B5E-AC6C-4A47D333B632}" destId="{CF8C7D43-D73C-4F68-ABF9-FAB63452A3E2}" srcOrd="0" destOrd="0" presId="urn:microsoft.com/office/officeart/2005/8/layout/hList7"/>
    <dgm:cxn modelId="{7A1C033E-13B0-4DC2-9CD4-CCFC63752F97}" type="presParOf" srcId="{CF8C7D43-D73C-4F68-ABF9-FAB63452A3E2}" destId="{C5DAEA4D-CFF0-409D-AE30-3DCA01F8CC7E}" srcOrd="0" destOrd="0" presId="urn:microsoft.com/office/officeart/2005/8/layout/hList7"/>
    <dgm:cxn modelId="{B39B7418-67D1-403C-8804-7837E4187AF7}" type="presParOf" srcId="{CF8C7D43-D73C-4F68-ABF9-FAB63452A3E2}" destId="{B6EC9CA1-9099-485E-8186-767289A0FF95}" srcOrd="1" destOrd="0" presId="urn:microsoft.com/office/officeart/2005/8/layout/hList7"/>
    <dgm:cxn modelId="{83CC3067-1F13-483A-88E0-06DCB7A336ED}" type="presParOf" srcId="{CF8C7D43-D73C-4F68-ABF9-FAB63452A3E2}" destId="{1D02049C-CB24-42D4-8207-ECE510F432B0}" srcOrd="2" destOrd="0" presId="urn:microsoft.com/office/officeart/2005/8/layout/hList7"/>
    <dgm:cxn modelId="{92E01D90-6F5B-48DC-B4A8-A1760F439BA8}" type="presParOf" srcId="{CF8C7D43-D73C-4F68-ABF9-FAB63452A3E2}" destId="{AAFFAB70-E75B-4B4B-A09B-CB4BF9E1DE57}" srcOrd="3" destOrd="0" presId="urn:microsoft.com/office/officeart/2005/8/layout/hList7"/>
    <dgm:cxn modelId="{971052D7-979F-46A6-B180-FAE7D67A8DAC}" type="presParOf" srcId="{DA15FD3D-AF2A-4B5E-AC6C-4A47D333B632}" destId="{3D0B4C9D-B754-47B1-9077-B2CFB71AC0A4}" srcOrd="1" destOrd="0" presId="urn:microsoft.com/office/officeart/2005/8/layout/hList7"/>
    <dgm:cxn modelId="{1DCF1E09-6C95-49DF-BBD2-0C5E0391D5E6}" type="presParOf" srcId="{DA15FD3D-AF2A-4B5E-AC6C-4A47D333B632}" destId="{CD74B43B-0D98-4BDD-8ECE-BF163608ADA4}" srcOrd="2" destOrd="0" presId="urn:microsoft.com/office/officeart/2005/8/layout/hList7"/>
    <dgm:cxn modelId="{C8075D09-118D-49E9-844C-42009DA634BB}" type="presParOf" srcId="{CD74B43B-0D98-4BDD-8ECE-BF163608ADA4}" destId="{E25129FE-B4A9-4D2A-B761-09C2DCE35EA1}" srcOrd="0" destOrd="0" presId="urn:microsoft.com/office/officeart/2005/8/layout/hList7"/>
    <dgm:cxn modelId="{FC2E5FAA-93BA-47E6-805A-791F2CAE3714}" type="presParOf" srcId="{CD74B43B-0D98-4BDD-8ECE-BF163608ADA4}" destId="{D3CC8A1A-92FD-4275-B775-3961E81E4999}" srcOrd="1" destOrd="0" presId="urn:microsoft.com/office/officeart/2005/8/layout/hList7"/>
    <dgm:cxn modelId="{C1145CEF-E984-4254-8DF6-11D2AC4374EF}" type="presParOf" srcId="{CD74B43B-0D98-4BDD-8ECE-BF163608ADA4}" destId="{0DD6B058-3054-4D1F-B85B-F864EB26FB6D}" srcOrd="2" destOrd="0" presId="urn:microsoft.com/office/officeart/2005/8/layout/hList7"/>
    <dgm:cxn modelId="{71250F9D-2A78-4173-8BB6-27FA4C51E506}" type="presParOf" srcId="{CD74B43B-0D98-4BDD-8ECE-BF163608ADA4}" destId="{33B0BF89-CAC6-4EDA-B7EA-F8B2DEFAAF29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397B10C-914F-4A34-8B41-6FB48F6063E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B8F42ED-5A21-4903-A7B0-7AC444DCF4D9}">
      <dgm:prSet custT="1"/>
      <dgm:spPr>
        <a:solidFill>
          <a:srgbClr val="4D1B55"/>
        </a:solidFill>
      </dgm:spPr>
      <dgm:t>
        <a:bodyPr/>
        <a:lstStyle/>
        <a:p>
          <a:pPr marL="720000" algn="l" rtl="0"/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планирования и выявления потребности работников в СИЗ;</a:t>
          </a: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8BF654-9D17-41F3-BDC8-F9BF5C4AA6D3}" type="parTrans" cxnId="{38C05EB7-4036-44D5-ABEE-3D2DDEDA2F2F}">
      <dgm:prSet/>
      <dgm:spPr/>
      <dgm:t>
        <a:bodyPr/>
        <a:lstStyle/>
        <a:p>
          <a:pPr marL="720000" algn="l"/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2359B7-49A9-4F35-8F52-DDA42D0BBA2D}" type="sibTrans" cxnId="{38C05EB7-4036-44D5-ABEE-3D2DDEDA2F2F}">
      <dgm:prSet/>
      <dgm:spPr/>
      <dgm:t>
        <a:bodyPr/>
        <a:lstStyle/>
        <a:p>
          <a:pPr marL="720000" algn="l"/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68A536-5ED3-4307-B046-F770104BFF7D}">
      <dgm:prSet custT="1"/>
      <dgm:spPr>
        <a:solidFill>
          <a:srgbClr val="4D1B55"/>
        </a:solidFill>
      </dgm:spPr>
      <dgm:t>
        <a:bodyPr/>
        <a:lstStyle/>
        <a:p>
          <a:pPr marL="720000" algn="l" rtl="0"/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информирования работников по вопросам обеспечения изделиями;</a:t>
          </a: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CCADEF-62FD-4EA4-B3BC-FA5BF66BF07B}" type="parTrans" cxnId="{BCC23C35-7F49-4D60-A029-B13F343075FF}">
      <dgm:prSet/>
      <dgm:spPr/>
      <dgm:t>
        <a:bodyPr/>
        <a:lstStyle/>
        <a:p>
          <a:pPr marL="720000" algn="l"/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B9EFD10-3897-4456-8E96-5982F1B0DD17}" type="sibTrans" cxnId="{BCC23C35-7F49-4D60-A029-B13F343075FF}">
      <dgm:prSet/>
      <dgm:spPr/>
      <dgm:t>
        <a:bodyPr/>
        <a:lstStyle/>
        <a:p>
          <a:pPr marL="720000" algn="l"/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E24E39-6DAA-49EF-B954-2B8FA3BE5DAE}">
      <dgm:prSet custT="1"/>
      <dgm:spPr>
        <a:solidFill>
          <a:srgbClr val="4D1B55"/>
        </a:solidFill>
      </dgm:spPr>
      <dgm:t>
        <a:bodyPr/>
        <a:lstStyle/>
        <a:p>
          <a:pPr marL="720000" algn="l" rtl="0"/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предупредительно-планового характера закупки, аренды или аутсорсинга СИЗ;</a:t>
          </a: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339A4B-A3A6-4CC6-8101-B81A4F2BEE84}" type="parTrans" cxnId="{6075C5B5-C061-4278-BF6F-D073C7584842}">
      <dgm:prSet/>
      <dgm:spPr/>
      <dgm:t>
        <a:bodyPr/>
        <a:lstStyle/>
        <a:p>
          <a:pPr marL="720000" algn="l"/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A5769A-B048-4624-96FA-0700CB92E772}" type="sibTrans" cxnId="{6075C5B5-C061-4278-BF6F-D073C7584842}">
      <dgm:prSet/>
      <dgm:spPr/>
      <dgm:t>
        <a:bodyPr/>
        <a:lstStyle/>
        <a:p>
          <a:pPr marL="720000" algn="l"/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90CEB8-6CBC-4869-AA4F-37907C18E977}">
      <dgm:prSet custT="1"/>
      <dgm:spPr>
        <a:solidFill>
          <a:srgbClr val="4D1B55"/>
        </a:solidFill>
      </dgm:spPr>
      <dgm:t>
        <a:bodyPr/>
        <a:lstStyle/>
        <a:p>
          <a:pPr marL="720000" algn="l" rtl="0"/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входного контроля изделий;</a:t>
          </a: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B96702-7752-495A-A438-E9601DDB5689}" type="parTrans" cxnId="{F5B725CB-B5B1-40AE-AAA5-DFEC0E643536}">
      <dgm:prSet/>
      <dgm:spPr/>
      <dgm:t>
        <a:bodyPr/>
        <a:lstStyle/>
        <a:p>
          <a:pPr marL="720000" algn="l"/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65454F-ABBF-49CE-A324-9A16F8BF7A72}" type="sibTrans" cxnId="{F5B725CB-B5B1-40AE-AAA5-DFEC0E643536}">
      <dgm:prSet/>
      <dgm:spPr/>
      <dgm:t>
        <a:bodyPr/>
        <a:lstStyle/>
        <a:p>
          <a:pPr marL="720000" algn="l"/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E09EA2-AE20-4CB7-BDAC-3E58C8807B17}">
      <dgm:prSet custT="1"/>
      <dgm:spPr>
        <a:solidFill>
          <a:srgbClr val="4D1B55"/>
        </a:solidFill>
      </dgm:spPr>
      <dgm:t>
        <a:bodyPr/>
        <a:lstStyle/>
        <a:p>
          <a:pPr marL="720000" algn="l" rtl="0"/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выдачи и использования СИЗ;</a:t>
          </a: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4B1652-A3A2-47E7-9839-F2A4FF2D01DE}" type="parTrans" cxnId="{027A71AB-A793-49F6-AB1C-4E78AE7C6308}">
      <dgm:prSet/>
      <dgm:spPr/>
      <dgm:t>
        <a:bodyPr/>
        <a:lstStyle/>
        <a:p>
          <a:pPr marL="720000" algn="l"/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2793105-E459-4E23-ABB0-1D51746F2DDF}" type="sibTrans" cxnId="{027A71AB-A793-49F6-AB1C-4E78AE7C6308}">
      <dgm:prSet/>
      <dgm:spPr/>
      <dgm:t>
        <a:bodyPr/>
        <a:lstStyle/>
        <a:p>
          <a:pPr marL="720000" algn="l"/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85BD8D-8746-40FC-9657-11B72C191087}">
      <dgm:prSet custT="1"/>
      <dgm:spPr>
        <a:solidFill>
          <a:srgbClr val="4D1B55"/>
        </a:solidFill>
      </dgm:spPr>
      <dgm:t>
        <a:bodyPr/>
        <a:lstStyle/>
        <a:p>
          <a:pPr marL="720000" algn="l" rtl="0"/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хранения и ухода за средствами;</a:t>
          </a: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B4E714-D8D9-40C9-9FF6-EF8DA0359F70}" type="parTrans" cxnId="{112BBFDF-661C-4D30-A1BB-75B6185C1CD5}">
      <dgm:prSet/>
      <dgm:spPr/>
      <dgm:t>
        <a:bodyPr/>
        <a:lstStyle/>
        <a:p>
          <a:pPr marL="720000" algn="l"/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7D5A0D-B5DB-4B79-B3B2-2E1FE3EF7E28}" type="sibTrans" cxnId="{112BBFDF-661C-4D30-A1BB-75B6185C1CD5}">
      <dgm:prSet/>
      <dgm:spPr/>
      <dgm:t>
        <a:bodyPr/>
        <a:lstStyle/>
        <a:p>
          <a:pPr marL="720000" algn="l"/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BD6370-DBA9-4209-95E5-2A125838E1ED}">
      <dgm:prSet custT="1"/>
      <dgm:spPr>
        <a:solidFill>
          <a:srgbClr val="4D1B55"/>
        </a:solidFill>
      </dgm:spPr>
      <dgm:t>
        <a:bodyPr/>
        <a:lstStyle/>
        <a:p>
          <a:pPr marL="720000" algn="l" rtl="0"/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контроля за выдачей СИЗ и их применением, анализа результатов такого контроля.</a:t>
          </a: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A77E1D-C899-454B-9FCB-B67A07ED6402}" type="parTrans" cxnId="{1924B097-0A8B-43DF-8CBF-D7C7090B7A15}">
      <dgm:prSet/>
      <dgm:spPr/>
      <dgm:t>
        <a:bodyPr/>
        <a:lstStyle/>
        <a:p>
          <a:pPr marL="720000" algn="l"/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F3DE53-C1F4-427D-B74A-B311BACDDCBD}" type="sibTrans" cxnId="{1924B097-0A8B-43DF-8CBF-D7C7090B7A15}">
      <dgm:prSet/>
      <dgm:spPr/>
      <dgm:t>
        <a:bodyPr/>
        <a:lstStyle/>
        <a:p>
          <a:pPr marL="720000" algn="l"/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7F5A534-1885-48E0-82C0-44920E0C3C83}" type="pres">
      <dgm:prSet presAssocID="{D397B10C-914F-4A34-8B41-6FB48F6063E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FD9A21F-B100-4C5C-AA58-0B449F1AE60C}" type="pres">
      <dgm:prSet presAssocID="{BB8F42ED-5A21-4903-A7B0-7AC444DCF4D9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E35023-D476-41B6-96DE-E9B08C3A87D7}" type="pres">
      <dgm:prSet presAssocID="{402359B7-49A9-4F35-8F52-DDA42D0BBA2D}" presName="spacer" presStyleCnt="0"/>
      <dgm:spPr/>
    </dgm:pt>
    <dgm:pt modelId="{47DB700E-878A-4054-AE52-01E069774B15}" type="pres">
      <dgm:prSet presAssocID="{4568A536-5ED3-4307-B046-F770104BFF7D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9673DF-931B-42FC-BB30-0C7FC6A4F9C4}" type="pres">
      <dgm:prSet presAssocID="{6B9EFD10-3897-4456-8E96-5982F1B0DD17}" presName="spacer" presStyleCnt="0"/>
      <dgm:spPr/>
    </dgm:pt>
    <dgm:pt modelId="{6C9D40E2-1708-4D22-AA15-0BE47D8EBA23}" type="pres">
      <dgm:prSet presAssocID="{BDE24E39-6DAA-49EF-B954-2B8FA3BE5DAE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F02DD2-4FDC-4380-B7FC-F6BCD3974DD1}" type="pres">
      <dgm:prSet presAssocID="{F3A5769A-B048-4624-96FA-0700CB92E772}" presName="spacer" presStyleCnt="0"/>
      <dgm:spPr/>
    </dgm:pt>
    <dgm:pt modelId="{681692EC-2463-48EF-A4EC-73B5FCE5A7A3}" type="pres">
      <dgm:prSet presAssocID="{E790CEB8-6CBC-4869-AA4F-37907C18E977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FF8EF1-F231-4722-AF5B-866E27639645}" type="pres">
      <dgm:prSet presAssocID="{5765454F-ABBF-49CE-A324-9A16F8BF7A72}" presName="spacer" presStyleCnt="0"/>
      <dgm:spPr/>
    </dgm:pt>
    <dgm:pt modelId="{56FB13AB-E729-4453-AD31-EAAFABBB32C9}" type="pres">
      <dgm:prSet presAssocID="{C3E09EA2-AE20-4CB7-BDAC-3E58C8807B17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B78538-E91A-4342-A2C3-83945A33C1EA}" type="pres">
      <dgm:prSet presAssocID="{02793105-E459-4E23-ABB0-1D51746F2DDF}" presName="spacer" presStyleCnt="0"/>
      <dgm:spPr/>
    </dgm:pt>
    <dgm:pt modelId="{2C58F338-AF62-4F51-9659-7E26DCDAF9B7}" type="pres">
      <dgm:prSet presAssocID="{6985BD8D-8746-40FC-9657-11B72C191087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45F9AB-6810-475F-991E-236822C9A92B}" type="pres">
      <dgm:prSet presAssocID="{8C7D5A0D-B5DB-4B79-B3B2-2E1FE3EF7E28}" presName="spacer" presStyleCnt="0"/>
      <dgm:spPr/>
    </dgm:pt>
    <dgm:pt modelId="{64B2C6F7-F1A7-4C9E-8431-A242DC24B345}" type="pres">
      <dgm:prSet presAssocID="{C8BD6370-DBA9-4209-95E5-2A125838E1ED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5ACF239-D721-4A66-9D3C-1198A5A85F5F}" type="presOf" srcId="{C3E09EA2-AE20-4CB7-BDAC-3E58C8807B17}" destId="{56FB13AB-E729-4453-AD31-EAAFABBB32C9}" srcOrd="0" destOrd="0" presId="urn:microsoft.com/office/officeart/2005/8/layout/vList2"/>
    <dgm:cxn modelId="{1924B097-0A8B-43DF-8CBF-D7C7090B7A15}" srcId="{D397B10C-914F-4A34-8B41-6FB48F6063EE}" destId="{C8BD6370-DBA9-4209-95E5-2A125838E1ED}" srcOrd="6" destOrd="0" parTransId="{2CA77E1D-C899-454B-9FCB-B67A07ED6402}" sibTransId="{3BF3DE53-C1F4-427D-B74A-B311BACDDCBD}"/>
    <dgm:cxn modelId="{3362DE1E-C1B3-4C0E-95C2-8CE39C539398}" type="presOf" srcId="{6985BD8D-8746-40FC-9657-11B72C191087}" destId="{2C58F338-AF62-4F51-9659-7E26DCDAF9B7}" srcOrd="0" destOrd="0" presId="urn:microsoft.com/office/officeart/2005/8/layout/vList2"/>
    <dgm:cxn modelId="{4CCC62EC-1CF8-48CA-93FC-23E75AAF9715}" type="presOf" srcId="{C8BD6370-DBA9-4209-95E5-2A125838E1ED}" destId="{64B2C6F7-F1A7-4C9E-8431-A242DC24B345}" srcOrd="0" destOrd="0" presId="urn:microsoft.com/office/officeart/2005/8/layout/vList2"/>
    <dgm:cxn modelId="{F5B725CB-B5B1-40AE-AAA5-DFEC0E643536}" srcId="{D397B10C-914F-4A34-8B41-6FB48F6063EE}" destId="{E790CEB8-6CBC-4869-AA4F-37907C18E977}" srcOrd="3" destOrd="0" parTransId="{9FB96702-7752-495A-A438-E9601DDB5689}" sibTransId="{5765454F-ABBF-49CE-A324-9A16F8BF7A72}"/>
    <dgm:cxn modelId="{6075C5B5-C061-4278-BF6F-D073C7584842}" srcId="{D397B10C-914F-4A34-8B41-6FB48F6063EE}" destId="{BDE24E39-6DAA-49EF-B954-2B8FA3BE5DAE}" srcOrd="2" destOrd="0" parTransId="{76339A4B-A3A6-4CC6-8101-B81A4F2BEE84}" sibTransId="{F3A5769A-B048-4624-96FA-0700CB92E772}"/>
    <dgm:cxn modelId="{4230E8AA-9DEA-4AB3-89B8-8846876DABB4}" type="presOf" srcId="{D397B10C-914F-4A34-8B41-6FB48F6063EE}" destId="{37F5A534-1885-48E0-82C0-44920E0C3C83}" srcOrd="0" destOrd="0" presId="urn:microsoft.com/office/officeart/2005/8/layout/vList2"/>
    <dgm:cxn modelId="{BCC23C35-7F49-4D60-A029-B13F343075FF}" srcId="{D397B10C-914F-4A34-8B41-6FB48F6063EE}" destId="{4568A536-5ED3-4307-B046-F770104BFF7D}" srcOrd="1" destOrd="0" parTransId="{C0CCADEF-62FD-4EA4-B3BC-FA5BF66BF07B}" sibTransId="{6B9EFD10-3897-4456-8E96-5982F1B0DD17}"/>
    <dgm:cxn modelId="{D78CC545-2ADB-4868-A17B-29D5FE800234}" type="presOf" srcId="{E790CEB8-6CBC-4869-AA4F-37907C18E977}" destId="{681692EC-2463-48EF-A4EC-73B5FCE5A7A3}" srcOrd="0" destOrd="0" presId="urn:microsoft.com/office/officeart/2005/8/layout/vList2"/>
    <dgm:cxn modelId="{38C05EB7-4036-44D5-ABEE-3D2DDEDA2F2F}" srcId="{D397B10C-914F-4A34-8B41-6FB48F6063EE}" destId="{BB8F42ED-5A21-4903-A7B0-7AC444DCF4D9}" srcOrd="0" destOrd="0" parTransId="{C18BF654-9D17-41F3-BDC8-F9BF5C4AA6D3}" sibTransId="{402359B7-49A9-4F35-8F52-DDA42D0BBA2D}"/>
    <dgm:cxn modelId="{112BBFDF-661C-4D30-A1BB-75B6185C1CD5}" srcId="{D397B10C-914F-4A34-8B41-6FB48F6063EE}" destId="{6985BD8D-8746-40FC-9657-11B72C191087}" srcOrd="5" destOrd="0" parTransId="{01B4E714-D8D9-40C9-9FF6-EF8DA0359F70}" sibTransId="{8C7D5A0D-B5DB-4B79-B3B2-2E1FE3EF7E28}"/>
    <dgm:cxn modelId="{06A633DF-1675-4FE0-8F7E-D4D101736231}" type="presOf" srcId="{BB8F42ED-5A21-4903-A7B0-7AC444DCF4D9}" destId="{0FD9A21F-B100-4C5C-AA58-0B449F1AE60C}" srcOrd="0" destOrd="0" presId="urn:microsoft.com/office/officeart/2005/8/layout/vList2"/>
    <dgm:cxn modelId="{52434E83-F69F-4793-A418-ED12440BCB9D}" type="presOf" srcId="{BDE24E39-6DAA-49EF-B954-2B8FA3BE5DAE}" destId="{6C9D40E2-1708-4D22-AA15-0BE47D8EBA23}" srcOrd="0" destOrd="0" presId="urn:microsoft.com/office/officeart/2005/8/layout/vList2"/>
    <dgm:cxn modelId="{A0170C87-710E-46DB-A749-E6529E931E77}" type="presOf" srcId="{4568A536-5ED3-4307-B046-F770104BFF7D}" destId="{47DB700E-878A-4054-AE52-01E069774B15}" srcOrd="0" destOrd="0" presId="urn:microsoft.com/office/officeart/2005/8/layout/vList2"/>
    <dgm:cxn modelId="{027A71AB-A793-49F6-AB1C-4E78AE7C6308}" srcId="{D397B10C-914F-4A34-8B41-6FB48F6063EE}" destId="{C3E09EA2-AE20-4CB7-BDAC-3E58C8807B17}" srcOrd="4" destOrd="0" parTransId="{C04B1652-A3A2-47E7-9839-F2A4FF2D01DE}" sibTransId="{02793105-E459-4E23-ABB0-1D51746F2DDF}"/>
    <dgm:cxn modelId="{59A5501C-9FF4-43D2-9C7F-6ECE663409F3}" type="presParOf" srcId="{37F5A534-1885-48E0-82C0-44920E0C3C83}" destId="{0FD9A21F-B100-4C5C-AA58-0B449F1AE60C}" srcOrd="0" destOrd="0" presId="urn:microsoft.com/office/officeart/2005/8/layout/vList2"/>
    <dgm:cxn modelId="{25CC6360-EF81-40CC-AB70-E641294B3B38}" type="presParOf" srcId="{37F5A534-1885-48E0-82C0-44920E0C3C83}" destId="{8EE35023-D476-41B6-96DE-E9B08C3A87D7}" srcOrd="1" destOrd="0" presId="urn:microsoft.com/office/officeart/2005/8/layout/vList2"/>
    <dgm:cxn modelId="{1493E02B-5239-410D-97AB-7F14728DCF32}" type="presParOf" srcId="{37F5A534-1885-48E0-82C0-44920E0C3C83}" destId="{47DB700E-878A-4054-AE52-01E069774B15}" srcOrd="2" destOrd="0" presId="urn:microsoft.com/office/officeart/2005/8/layout/vList2"/>
    <dgm:cxn modelId="{A6221BA4-824E-4374-9324-EC63E500EE0C}" type="presParOf" srcId="{37F5A534-1885-48E0-82C0-44920E0C3C83}" destId="{709673DF-931B-42FC-BB30-0C7FC6A4F9C4}" srcOrd="3" destOrd="0" presId="urn:microsoft.com/office/officeart/2005/8/layout/vList2"/>
    <dgm:cxn modelId="{1CDA88BE-573B-40B1-89B5-0BB7E7CBA62C}" type="presParOf" srcId="{37F5A534-1885-48E0-82C0-44920E0C3C83}" destId="{6C9D40E2-1708-4D22-AA15-0BE47D8EBA23}" srcOrd="4" destOrd="0" presId="urn:microsoft.com/office/officeart/2005/8/layout/vList2"/>
    <dgm:cxn modelId="{C68188E7-E287-4FC0-A7EE-29E543233C80}" type="presParOf" srcId="{37F5A534-1885-48E0-82C0-44920E0C3C83}" destId="{99F02DD2-4FDC-4380-B7FC-F6BCD3974DD1}" srcOrd="5" destOrd="0" presId="urn:microsoft.com/office/officeart/2005/8/layout/vList2"/>
    <dgm:cxn modelId="{99E9C4E5-FA2A-452E-9C21-49A81BC9E2C4}" type="presParOf" srcId="{37F5A534-1885-48E0-82C0-44920E0C3C83}" destId="{681692EC-2463-48EF-A4EC-73B5FCE5A7A3}" srcOrd="6" destOrd="0" presId="urn:microsoft.com/office/officeart/2005/8/layout/vList2"/>
    <dgm:cxn modelId="{7723A2EE-DADC-4772-90B5-B8138978E017}" type="presParOf" srcId="{37F5A534-1885-48E0-82C0-44920E0C3C83}" destId="{E1FF8EF1-F231-4722-AF5B-866E27639645}" srcOrd="7" destOrd="0" presId="urn:microsoft.com/office/officeart/2005/8/layout/vList2"/>
    <dgm:cxn modelId="{9A96D5D1-6A85-4681-9F8B-FA5DFE0696CF}" type="presParOf" srcId="{37F5A534-1885-48E0-82C0-44920E0C3C83}" destId="{56FB13AB-E729-4453-AD31-EAAFABBB32C9}" srcOrd="8" destOrd="0" presId="urn:microsoft.com/office/officeart/2005/8/layout/vList2"/>
    <dgm:cxn modelId="{154782FB-2283-47C1-9C29-CE9F6EE7B541}" type="presParOf" srcId="{37F5A534-1885-48E0-82C0-44920E0C3C83}" destId="{5DB78538-E91A-4342-A2C3-83945A33C1EA}" srcOrd="9" destOrd="0" presId="urn:microsoft.com/office/officeart/2005/8/layout/vList2"/>
    <dgm:cxn modelId="{D82E399D-5701-4866-BBC8-0C1C688E494C}" type="presParOf" srcId="{37F5A534-1885-48E0-82C0-44920E0C3C83}" destId="{2C58F338-AF62-4F51-9659-7E26DCDAF9B7}" srcOrd="10" destOrd="0" presId="urn:microsoft.com/office/officeart/2005/8/layout/vList2"/>
    <dgm:cxn modelId="{B724A70F-AD0F-428B-A448-E41889E396FF}" type="presParOf" srcId="{37F5A534-1885-48E0-82C0-44920E0C3C83}" destId="{6A45F9AB-6810-475F-991E-236822C9A92B}" srcOrd="11" destOrd="0" presId="urn:microsoft.com/office/officeart/2005/8/layout/vList2"/>
    <dgm:cxn modelId="{7D0F1648-27E0-48FC-894F-A8E0A2817077}" type="presParOf" srcId="{37F5A534-1885-48E0-82C0-44920E0C3C83}" destId="{64B2C6F7-F1A7-4C9E-8431-A242DC24B345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DAEA4D-CFF0-409D-AE30-3DCA01F8CC7E}">
      <dsp:nvSpPr>
        <dsp:cNvPr id="0" name=""/>
        <dsp:cNvSpPr/>
      </dsp:nvSpPr>
      <dsp:spPr>
        <a:xfrm>
          <a:off x="5068" y="0"/>
          <a:ext cx="5805725" cy="5923280"/>
        </a:xfrm>
        <a:prstGeom prst="roundRect">
          <a:avLst>
            <a:gd name="adj" fmla="val 10000"/>
          </a:avLst>
        </a:prstGeom>
        <a:solidFill>
          <a:srgbClr val="4D1B55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Новые Правила обеспечения СИЗ (утв. приказом Минтруда от 29.10.2021 № 766н). </a:t>
          </a:r>
        </a:p>
        <a:p>
          <a:pPr lvl="0" indent="45720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indent="45720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indent="45720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Правила устанавливают обязательные требования к обеспечению работников средствами индивидуальной защиты и смывающими средствами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68" y="2369312"/>
        <a:ext cx="5805725" cy="2369312"/>
      </dsp:txXfrm>
    </dsp:sp>
    <dsp:sp modelId="{AAFFAB70-E75B-4B4B-A09B-CB4BF9E1DE57}">
      <dsp:nvSpPr>
        <dsp:cNvPr id="0" name=""/>
        <dsp:cNvSpPr/>
      </dsp:nvSpPr>
      <dsp:spPr>
        <a:xfrm>
          <a:off x="1921705" y="355396"/>
          <a:ext cx="1972452" cy="1972452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5129FE-B4A9-4D2A-B761-09C2DCE35EA1}">
      <dsp:nvSpPr>
        <dsp:cNvPr id="0" name=""/>
        <dsp:cNvSpPr/>
      </dsp:nvSpPr>
      <dsp:spPr>
        <a:xfrm>
          <a:off x="5984965" y="0"/>
          <a:ext cx="5805725" cy="5923280"/>
        </a:xfrm>
        <a:prstGeom prst="roundRect">
          <a:avLst>
            <a:gd name="adj" fmla="val 10000"/>
          </a:avLst>
        </a:prstGeom>
        <a:solidFill>
          <a:srgbClr val="4D1B55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Новые Единые типовые нормы выдачи СИЗ и смывающих средств (утв. приказом Минтруда от 29.10.2021 № 767н. </a:t>
          </a:r>
        </a:p>
        <a:p>
          <a:pPr lvl="0" indent="45720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indent="457200" algn="l" defTabSz="8001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ЕТП устанавливают: </a:t>
          </a:r>
        </a:p>
        <a:p>
          <a:pPr lvl="0" indent="0" algn="l" defTabSz="8001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1. нормы выдачи СИЗ по профессиям (должностям), </a:t>
          </a:r>
        </a:p>
        <a:p>
          <a:pPr lvl="0" indent="0" algn="l" defTabSz="8001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ru-RU" sz="1800" kern="120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нормы выдачи СИЗ  в зависимости от идентифицированных опасностей </a:t>
          </a:r>
        </a:p>
        <a:p>
          <a:pPr lvl="0" indent="0" algn="l" defTabSz="8001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3. нормы выдачи дерматологических СИЗ и смывающих средств.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84965" y="2369312"/>
        <a:ext cx="5805725" cy="2369312"/>
      </dsp:txXfrm>
    </dsp:sp>
    <dsp:sp modelId="{33B0BF89-CAC6-4EDA-B7EA-F8B2DEFAAF29}">
      <dsp:nvSpPr>
        <dsp:cNvPr id="0" name=""/>
        <dsp:cNvSpPr/>
      </dsp:nvSpPr>
      <dsp:spPr>
        <a:xfrm>
          <a:off x="7901602" y="355396"/>
          <a:ext cx="1972452" cy="1972452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9EFB78-8FFF-4370-901B-680EA73563CB}">
      <dsp:nvSpPr>
        <dsp:cNvPr id="0" name=""/>
        <dsp:cNvSpPr/>
      </dsp:nvSpPr>
      <dsp:spPr>
        <a:xfrm>
          <a:off x="471830" y="4738624"/>
          <a:ext cx="10852099" cy="888492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D9A21F-B100-4C5C-AA58-0B449F1AE60C}">
      <dsp:nvSpPr>
        <dsp:cNvPr id="0" name=""/>
        <dsp:cNvSpPr/>
      </dsp:nvSpPr>
      <dsp:spPr>
        <a:xfrm>
          <a:off x="0" y="22535"/>
          <a:ext cx="11663680" cy="505440"/>
        </a:xfrm>
        <a:prstGeom prst="roundRect">
          <a:avLst/>
        </a:prstGeom>
        <a:solidFill>
          <a:srgbClr val="4D1B55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720000"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планирования и выявления потребности работников в СИЗ;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674" y="47209"/>
        <a:ext cx="11614332" cy="456092"/>
      </dsp:txXfrm>
    </dsp:sp>
    <dsp:sp modelId="{47DB700E-878A-4054-AE52-01E069774B15}">
      <dsp:nvSpPr>
        <dsp:cNvPr id="0" name=""/>
        <dsp:cNvSpPr/>
      </dsp:nvSpPr>
      <dsp:spPr>
        <a:xfrm>
          <a:off x="0" y="605735"/>
          <a:ext cx="11663680" cy="505440"/>
        </a:xfrm>
        <a:prstGeom prst="roundRect">
          <a:avLst/>
        </a:prstGeom>
        <a:solidFill>
          <a:srgbClr val="4D1B55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720000"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информирования работников по вопросам обеспечения изделиями;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674" y="630409"/>
        <a:ext cx="11614332" cy="456092"/>
      </dsp:txXfrm>
    </dsp:sp>
    <dsp:sp modelId="{6C9D40E2-1708-4D22-AA15-0BE47D8EBA23}">
      <dsp:nvSpPr>
        <dsp:cNvPr id="0" name=""/>
        <dsp:cNvSpPr/>
      </dsp:nvSpPr>
      <dsp:spPr>
        <a:xfrm>
          <a:off x="0" y="1188935"/>
          <a:ext cx="11663680" cy="505440"/>
        </a:xfrm>
        <a:prstGeom prst="roundRect">
          <a:avLst/>
        </a:prstGeom>
        <a:solidFill>
          <a:srgbClr val="4D1B55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720000"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предупредительно-планового характера закупки, аренды или аутсорсинга СИЗ;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674" y="1213609"/>
        <a:ext cx="11614332" cy="456092"/>
      </dsp:txXfrm>
    </dsp:sp>
    <dsp:sp modelId="{681692EC-2463-48EF-A4EC-73B5FCE5A7A3}">
      <dsp:nvSpPr>
        <dsp:cNvPr id="0" name=""/>
        <dsp:cNvSpPr/>
      </dsp:nvSpPr>
      <dsp:spPr>
        <a:xfrm>
          <a:off x="0" y="1772136"/>
          <a:ext cx="11663680" cy="505440"/>
        </a:xfrm>
        <a:prstGeom prst="roundRect">
          <a:avLst/>
        </a:prstGeom>
        <a:solidFill>
          <a:srgbClr val="4D1B55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720000"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входного контроля изделий;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674" y="1796810"/>
        <a:ext cx="11614332" cy="456092"/>
      </dsp:txXfrm>
    </dsp:sp>
    <dsp:sp modelId="{56FB13AB-E729-4453-AD31-EAAFABBB32C9}">
      <dsp:nvSpPr>
        <dsp:cNvPr id="0" name=""/>
        <dsp:cNvSpPr/>
      </dsp:nvSpPr>
      <dsp:spPr>
        <a:xfrm>
          <a:off x="0" y="2355336"/>
          <a:ext cx="11663680" cy="505440"/>
        </a:xfrm>
        <a:prstGeom prst="roundRect">
          <a:avLst/>
        </a:prstGeom>
        <a:solidFill>
          <a:srgbClr val="4D1B55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720000"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выдачи и использования СИЗ;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674" y="2380010"/>
        <a:ext cx="11614332" cy="456092"/>
      </dsp:txXfrm>
    </dsp:sp>
    <dsp:sp modelId="{2C58F338-AF62-4F51-9659-7E26DCDAF9B7}">
      <dsp:nvSpPr>
        <dsp:cNvPr id="0" name=""/>
        <dsp:cNvSpPr/>
      </dsp:nvSpPr>
      <dsp:spPr>
        <a:xfrm>
          <a:off x="0" y="2938536"/>
          <a:ext cx="11663680" cy="505440"/>
        </a:xfrm>
        <a:prstGeom prst="roundRect">
          <a:avLst/>
        </a:prstGeom>
        <a:solidFill>
          <a:srgbClr val="4D1B55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720000"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хранения и ухода за средствами;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674" y="2963210"/>
        <a:ext cx="11614332" cy="456092"/>
      </dsp:txXfrm>
    </dsp:sp>
    <dsp:sp modelId="{64B2C6F7-F1A7-4C9E-8431-A242DC24B345}">
      <dsp:nvSpPr>
        <dsp:cNvPr id="0" name=""/>
        <dsp:cNvSpPr/>
      </dsp:nvSpPr>
      <dsp:spPr>
        <a:xfrm>
          <a:off x="0" y="3521736"/>
          <a:ext cx="11663680" cy="505440"/>
        </a:xfrm>
        <a:prstGeom prst="roundRect">
          <a:avLst/>
        </a:prstGeom>
        <a:solidFill>
          <a:srgbClr val="4D1B55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720000"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контроля за выдачей СИЗ и их применением, анализа результатов такого контроля.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674" y="3546410"/>
        <a:ext cx="11614332" cy="4560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8/31/2023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8/31/2023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tmp"/><Relationship Id="rId4" Type="http://schemas.openxmlformats.org/officeDocument/2006/relationships/image" Target="../media/image16.tm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mp"/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22000">
              <a:srgbClr val="700000"/>
            </a:gs>
            <a:gs pos="40000">
              <a:srgbClr val="4D1B55"/>
            </a:gs>
            <a:gs pos="100000">
              <a:srgbClr val="700000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2030" y="1966787"/>
            <a:ext cx="1121396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работников средствами индивидуальной защиты</a:t>
            </a:r>
            <a:endParaRPr lang="ru-RU" sz="4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1199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22000">
              <a:srgbClr val="700000"/>
            </a:gs>
            <a:gs pos="40000">
              <a:srgbClr val="4D1B55"/>
            </a:gs>
            <a:gs pos="100000">
              <a:srgbClr val="700000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162800" y="322410"/>
            <a:ext cx="4937760" cy="306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75"/>
              </a:spcBef>
              <a:spcAft>
                <a:spcPts val="750"/>
              </a:spcAft>
            </a:pPr>
            <a:r>
              <a:rPr lang="ru-RU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Работодатель должен утвердить </a:t>
            </a:r>
            <a:r>
              <a:rPr lang="ru-RU">
                <a:latin typeface="Times New Roman" panose="02020603050405020304" pitchFamily="18" charset="0"/>
                <a:ea typeface="Times New Roman" panose="02020603050405020304" pitchFamily="18" charset="0"/>
              </a:rPr>
              <a:t>новые формы </a:t>
            </a:r>
            <a:r>
              <a:rPr lang="ru-RU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личных карточек </a:t>
            </a:r>
            <a:r>
              <a:rPr lang="ru-RU">
                <a:latin typeface="Times New Roman" panose="02020603050405020304" pitchFamily="18" charset="0"/>
                <a:ea typeface="Times New Roman" panose="02020603050405020304" pitchFamily="18" charset="0"/>
              </a:rPr>
              <a:t>выдачи СИЗ</a:t>
            </a:r>
            <a:endParaRPr lang="ru-RU" sz="24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Форма </a:t>
            </a:r>
            <a:r>
              <a:rPr lang="ru-RU">
                <a:latin typeface="Times New Roman" panose="02020603050405020304" pitchFamily="18" charset="0"/>
                <a:ea typeface="Times New Roman" panose="02020603050405020304" pitchFamily="18" charset="0"/>
              </a:rPr>
              <a:t>личной карточки учета выдачи СИЗ </a:t>
            </a:r>
            <a:r>
              <a:rPr lang="ru-RU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имеется в приложении </a:t>
            </a:r>
            <a:r>
              <a:rPr lang="ru-RU">
                <a:latin typeface="Times New Roman" panose="02020603050405020304" pitchFamily="18" charset="0"/>
                <a:ea typeface="Times New Roman" panose="02020603050405020304" pitchFamily="18" charset="0"/>
              </a:rPr>
              <a:t>1 к Правилам № </a:t>
            </a:r>
            <a:r>
              <a:rPr lang="ru-RU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766н. </a:t>
            </a:r>
            <a:r>
              <a:rPr lang="ru-RU">
                <a:latin typeface="Times New Roman" panose="02020603050405020304" pitchFamily="18" charset="0"/>
                <a:ea typeface="Times New Roman" panose="02020603050405020304" pitchFamily="18" charset="0"/>
              </a:rPr>
              <a:t>Хоть форма и рекомендуемая, оставить старую не получится, ведь теперь в карточке нужно указывать также выдачу дерматологических СИЗ. </a:t>
            </a:r>
            <a:endParaRPr lang="ru-RU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Поэтому разработайте </a:t>
            </a:r>
            <a:r>
              <a:rPr lang="ru-RU">
                <a:latin typeface="Times New Roman" panose="02020603050405020304" pitchFamily="18" charset="0"/>
                <a:ea typeface="Times New Roman" panose="02020603050405020304" pitchFamily="18" charset="0"/>
              </a:rPr>
              <a:t>и утвердите новую форму </a:t>
            </a:r>
            <a:r>
              <a:rPr lang="ru-RU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личной карточки выдачи СИЗ</a:t>
            </a:r>
            <a:endParaRPr lang="ru-RU" sz="16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20" y="114872"/>
            <a:ext cx="6567280" cy="6550088"/>
          </a:xfrm>
          <a:prstGeom prst="rect">
            <a:avLst/>
          </a:prstGeom>
          <a:ln w="25400">
            <a:solidFill>
              <a:srgbClr val="851509"/>
            </a:solidFill>
          </a:ln>
        </p:spPr>
      </p:pic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278" y="3711798"/>
            <a:ext cx="7230484" cy="2953162"/>
          </a:xfrm>
          <a:prstGeom prst="rect">
            <a:avLst/>
          </a:prstGeom>
          <a:ln w="25400">
            <a:solidFill>
              <a:srgbClr val="700000"/>
            </a:solidFill>
          </a:ln>
        </p:spPr>
      </p:pic>
    </p:spTree>
    <p:extLst>
      <p:ext uri="{BB962C8B-B14F-4D97-AF65-F5344CB8AC3E}">
        <p14:creationId xmlns:p14="http://schemas.microsoft.com/office/powerpoint/2010/main" val="1683375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22000">
              <a:srgbClr val="700000"/>
            </a:gs>
            <a:gs pos="40000">
              <a:srgbClr val="4D1B55"/>
            </a:gs>
            <a:gs pos="100000">
              <a:srgbClr val="700000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9440" y="1259404"/>
            <a:ext cx="4714240" cy="3795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ru-RU">
                <a:latin typeface="Times New Roman" panose="02020603050405020304" pitchFamily="18" charset="0"/>
                <a:ea typeface="Times New Roman" panose="02020603050405020304" pitchFamily="18" charset="0"/>
              </a:rPr>
              <a:t>Учет выдачи </a:t>
            </a:r>
            <a:r>
              <a:rPr lang="ru-RU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дежурных</a:t>
            </a:r>
            <a:r>
              <a:rPr lang="ru-RU">
                <a:latin typeface="Times New Roman" panose="02020603050405020304" pitchFamily="18" charset="0"/>
                <a:ea typeface="Times New Roman" panose="02020603050405020304" pitchFamily="18" charset="0"/>
              </a:rPr>
              <a:t> СИЗ теперь нужно фиксировать в отдельной карточке. Ее заполняют не на человека, а на рабочее место, за которым закрепили дежурные СИЗ. Заполняет карточку работник, который выдает средства защиты. На лицевой стороне указывают рабочее место, нормы выдачи и ответственного за дежурные СИЗ на этом участке.</a:t>
            </a:r>
            <a:endParaRPr lang="ru-RU" sz="16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>
                <a:latin typeface="Times New Roman" panose="02020603050405020304" pitchFamily="18" charset="0"/>
                <a:ea typeface="Times New Roman" panose="02020603050405020304" pitchFamily="18" charset="0"/>
              </a:rPr>
              <a:t>Оба вида карточек учета выдачи СИЗ можно вести в электронном виде. Если выбрали электронную форму, дублировать документы на бумаге не нужно (п. 27 Правил № 766н).</a:t>
            </a:r>
            <a:endParaRPr lang="ru-RU" sz="16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077" y="264328"/>
            <a:ext cx="2657846" cy="2143424"/>
          </a:xfrm>
          <a:prstGeom prst="rect">
            <a:avLst/>
          </a:prstGeom>
        </p:spPr>
      </p:pic>
      <p:pic>
        <p:nvPicPr>
          <p:cNvPr id="8" name="Рисунок 7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323" y="2090125"/>
            <a:ext cx="2890837" cy="1819772"/>
          </a:xfrm>
          <a:prstGeom prst="rect">
            <a:avLst/>
          </a:prstGeom>
        </p:spPr>
      </p:pic>
      <p:pic>
        <p:nvPicPr>
          <p:cNvPr id="9" name="Рисунок 8" descr="Вырезка экрана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823" y="3293382"/>
            <a:ext cx="2753900" cy="2647032"/>
          </a:xfrm>
          <a:prstGeom prst="rect">
            <a:avLst/>
          </a:prstGeom>
        </p:spPr>
      </p:pic>
      <p:pic>
        <p:nvPicPr>
          <p:cNvPr id="10" name="Рисунок 9" descr="Вырезка экрана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7941" y="4809080"/>
            <a:ext cx="1913980" cy="182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1887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22000">
              <a:srgbClr val="700000"/>
            </a:gs>
            <a:gs pos="40000">
              <a:srgbClr val="4D1B55"/>
            </a:gs>
            <a:gs pos="100000">
              <a:srgbClr val="700000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1760" y="308634"/>
            <a:ext cx="4785360" cy="61221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 сентября контролируйте, как в подразделениях соблюдают новые правила обеспечения средствами защиты. Убедитесь, что ответственные правильно ведут выдачу и прием СИЗ. Проверяйте лично, что работники эксплуатируют СИЗ в соответствии с документацией. Контролировать сроки и комплектность СИЗ, а также проверять, как их применяют работники, — прямая обязанность специалиста по ОТ (п. 3.1.3 профстандарта, утв. приказом Минтруда от 22.04.2021 № 274н).</a:t>
            </a:r>
            <a:endParaRPr lang="ru-RU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выявите нарушения, оформляйте предписание на имя руководителей подразделений или директора. Форму </a:t>
            </a:r>
            <a:r>
              <a:rPr lang="ru-RU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можно взять </a:t>
            </a:r>
            <a:r>
              <a:rPr lang="ru-RU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 приложения 2 к Рекомендациям (утв. приказом Минтруда от 31.01.2022 № 37). Сообщайте о нарушениях и изъянах в работе подразделений с СИЗ и предлагайте меры, которые помогут решить проблемы. </a:t>
            </a:r>
            <a:endParaRPr lang="ru-RU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2600" y="184348"/>
            <a:ext cx="6622840" cy="6370759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463852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22000">
              <a:srgbClr val="700000"/>
            </a:gs>
            <a:gs pos="40000">
              <a:srgbClr val="4D1B55"/>
            </a:gs>
            <a:gs pos="100000">
              <a:srgbClr val="700000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6689" y="518160"/>
            <a:ext cx="6084509" cy="6136640"/>
          </a:xfrm>
          <a:prstGeom prst="rect">
            <a:avLst/>
          </a:prstGeom>
          <a:ln w="25400">
            <a:solidFill>
              <a:srgbClr val="851509"/>
            </a:solidFill>
          </a:ln>
        </p:spPr>
      </p:pic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90" y="193040"/>
            <a:ext cx="6375330" cy="6136640"/>
          </a:xfrm>
          <a:prstGeom prst="rect">
            <a:avLst/>
          </a:prstGeom>
          <a:ln w="25400">
            <a:solidFill>
              <a:srgbClr val="851509"/>
            </a:solidFill>
          </a:ln>
        </p:spPr>
      </p:pic>
    </p:spTree>
    <p:extLst>
      <p:ext uri="{BB962C8B-B14F-4D97-AF65-F5344CB8AC3E}">
        <p14:creationId xmlns:p14="http://schemas.microsoft.com/office/powerpoint/2010/main" val="41111951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22000">
              <a:srgbClr val="700000"/>
            </a:gs>
            <a:gs pos="40000">
              <a:srgbClr val="4D1B55"/>
            </a:gs>
            <a:gs pos="100000">
              <a:srgbClr val="700000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6427" y="875852"/>
            <a:ext cx="11811000" cy="5743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к приказу Министерства труда и социальной защиты Российской Федерации от 29 октября 2021 года № 766н. Правила обеспечения работников средствами индивидуальной защиты и смывающими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средствами</a:t>
            </a:r>
          </a:p>
          <a:p>
            <a:pPr>
              <a:lnSpc>
                <a:spcPct val="90000"/>
              </a:lnSpc>
              <a:buAutoNum type="romanUcPeriod"/>
            </a:pPr>
            <a:r>
              <a:rPr lang="ru-RU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Общие </a:t>
            </a:r>
            <a:r>
              <a:rPr lang="ru-RU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положения </a:t>
            </a:r>
            <a:endParaRPr lang="ru-RU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AutoNum type="romanUcPeriod"/>
            </a:pPr>
            <a:r>
              <a:rPr lang="ru-RU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Права и обязанности работодателя в обеспечении работников СИЗ </a:t>
            </a:r>
            <a:endParaRPr lang="ru-RU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AutoNum type="romanUcPeriod"/>
            </a:pPr>
            <a:r>
              <a:rPr lang="ru-RU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работников по применению СИЗ </a:t>
            </a:r>
            <a:endParaRPr lang="ru-RU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AutoNum type="romanUcPeriod"/>
            </a:pPr>
            <a:r>
              <a:rPr lang="ru-RU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</a:t>
            </a:r>
            <a:r>
              <a:rPr lang="ru-RU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работодателем потребности в СИЗ </a:t>
            </a:r>
            <a:endParaRPr lang="ru-RU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AutoNum type="romanUcPeriod"/>
            </a:pPr>
            <a:r>
              <a:rPr lang="ru-RU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СИЗ </a:t>
            </a:r>
            <a:endParaRPr lang="ru-RU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AutoNum type="romanUcPeriod"/>
            </a:pPr>
            <a:r>
              <a:rPr lang="ru-RU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Выдача СИЗ индивидуального учета </a:t>
            </a:r>
            <a:endParaRPr lang="ru-RU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AutoNum type="romanUcPeriod"/>
            </a:pPr>
            <a:r>
              <a:rPr lang="ru-RU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Выдача дежурных СИЗ </a:t>
            </a:r>
            <a:endParaRPr lang="ru-RU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AutoNum type="romanUcPeriod"/>
            </a:pPr>
            <a:r>
              <a:rPr lang="ru-RU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Выдача дерматологических СИЗ и смывающих средств </a:t>
            </a:r>
            <a:endParaRPr lang="ru-RU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AutoNum type="romanUcPeriod"/>
            </a:pPr>
            <a:r>
              <a:rPr lang="ru-RU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Выдача СИЗ с учетом климатических особенностей и сезонности </a:t>
            </a:r>
            <a:endParaRPr lang="ru-RU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AutoNum type="romanUcPeriod"/>
            </a:pPr>
            <a:r>
              <a:rPr lang="ru-RU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Выдача СИЗ работникам сторонних организаций </a:t>
            </a:r>
            <a:endParaRPr lang="ru-RU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AutoNum type="romanUcPeriod"/>
            </a:pPr>
            <a:r>
              <a:rPr lang="ru-RU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Замена СИЗ для улучшения защитных свойств </a:t>
            </a:r>
            <a:endParaRPr lang="ru-RU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AutoNum type="romanUcPeriod"/>
            </a:pPr>
            <a:r>
              <a:rPr lang="ru-RU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Эксплуатация СИЗ </a:t>
            </a:r>
            <a:endParaRPr lang="ru-RU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AutoNum type="romanUcPeriod"/>
            </a:pPr>
            <a:r>
              <a:rPr lang="ru-RU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Хранение СИЗ </a:t>
            </a:r>
            <a:endParaRPr lang="ru-RU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AutoNum type="romanUcPeriod"/>
            </a:pPr>
            <a:r>
              <a:rPr lang="ru-RU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Уход </a:t>
            </a:r>
            <a:r>
              <a:rPr lang="ru-RU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СИЗ </a:t>
            </a:r>
            <a:endParaRPr lang="ru-RU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AutoNum type="romanUcPeriod"/>
            </a:pPr>
            <a:r>
              <a:rPr lang="ru-RU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 СИЗ из эксплуатации и их замена XVI. Организация работы по обеспечению работников СИЗ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 1. </a:t>
            </a:r>
            <a:r>
              <a:rPr lang="ru-RU" i="1">
                <a:latin typeface="Times New Roman" panose="02020603050405020304" pitchFamily="18" charset="0"/>
                <a:cs typeface="Times New Roman" panose="02020603050405020304" pitchFamily="18" charset="0"/>
              </a:rPr>
              <a:t>Нормы выдачи СИЗ  </a:t>
            </a:r>
          </a:p>
          <a:p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 2. </a:t>
            </a:r>
            <a:r>
              <a:rPr lang="ru-RU" i="1">
                <a:latin typeface="Times New Roman" panose="02020603050405020304" pitchFamily="18" charset="0"/>
                <a:cs typeface="Times New Roman" panose="02020603050405020304" pitchFamily="18" charset="0"/>
              </a:rPr>
              <a:t>Личная карточка учета выдачи СИЗ</a:t>
            </a:r>
            <a:endParaRPr lang="ru-RU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 3. </a:t>
            </a:r>
            <a:r>
              <a:rPr lang="ru-RU" i="1">
                <a:latin typeface="Times New Roman" panose="02020603050405020304" pitchFamily="18" charset="0"/>
                <a:cs typeface="Times New Roman" panose="02020603050405020304" pitchFamily="18" charset="0"/>
              </a:rPr>
              <a:t>Карточка учета выдачи дежурных СИЗ</a:t>
            </a:r>
            <a:endParaRPr lang="ru-RU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 4. </a:t>
            </a:r>
            <a:r>
              <a:rPr lang="ru-RU" i="1">
                <a:latin typeface="Times New Roman" panose="02020603050405020304" pitchFamily="18" charset="0"/>
                <a:cs typeface="Times New Roman" panose="02020603050405020304" pitchFamily="18" charset="0"/>
              </a:rPr>
              <a:t>Сроки нормативной эксплуатации одежды специальной и обуви специальной для защиты от пониженных температур с учетом климатических поясов</a:t>
            </a:r>
            <a:endParaRPr lang="ru-RU" i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6427" y="150920"/>
            <a:ext cx="11811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Правил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работников средствами индивидуальной защиты и смывающими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средствами, утвержденных Приказом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Минтруда России от 29.10.2021 №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766н</a:t>
            </a: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529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22000">
              <a:srgbClr val="700000"/>
            </a:gs>
            <a:gs pos="40000">
              <a:srgbClr val="4D1B55"/>
            </a:gs>
            <a:gs pos="100000">
              <a:srgbClr val="700000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418667" y="228422"/>
            <a:ext cx="6561665" cy="60755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lnSpc>
                <a:spcPct val="90000"/>
              </a:lnSpc>
            </a:pPr>
            <a:r>
              <a:rPr lang="ru-RU" b="1" spc="-5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Трудовой кодекс РФ. </a:t>
            </a:r>
          </a:p>
          <a:p>
            <a:pPr indent="457200" algn="ctr">
              <a:lnSpc>
                <a:spcPct val="90000"/>
              </a:lnSpc>
            </a:pPr>
            <a:r>
              <a:rPr lang="ru-RU" b="1" spc="-5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</a:t>
            </a:r>
            <a:r>
              <a:rPr lang="ru-RU" b="1" spc="-50">
                <a:latin typeface="Times New Roman" panose="02020603050405020304" pitchFamily="18" charset="0"/>
                <a:cs typeface="Times New Roman" panose="02020603050405020304" pitchFamily="18" charset="0"/>
              </a:rPr>
              <a:t> X. Охрана труда. </a:t>
            </a:r>
          </a:p>
          <a:p>
            <a:pPr>
              <a:lnSpc>
                <a:spcPct val="90000"/>
              </a:lnSpc>
            </a:pPr>
            <a:r>
              <a:rPr lang="ru-RU" b="1" spc="-5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Глава</a:t>
            </a:r>
            <a:r>
              <a:rPr lang="ru-RU" b="1" spc="-5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33. </a:t>
            </a:r>
            <a:r>
              <a:rPr lang="ru-RU" b="1" spc="-5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</a:t>
            </a:r>
          </a:p>
          <a:p>
            <a:pPr>
              <a:lnSpc>
                <a:spcPct val="90000"/>
              </a:lnSpc>
            </a:pPr>
            <a:r>
              <a:rPr lang="ru-RU" spc="-5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</a:t>
            </a:r>
            <a:r>
              <a:rPr lang="ru-RU" spc="-5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209. </a:t>
            </a:r>
            <a:r>
              <a:rPr lang="ru-RU" spc="-5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 </a:t>
            </a:r>
            <a:r>
              <a:rPr lang="ru-RU" spc="-5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(извлечение)</a:t>
            </a:r>
          </a:p>
          <a:p>
            <a:pPr>
              <a:lnSpc>
                <a:spcPct val="90000"/>
              </a:lnSpc>
            </a:pPr>
            <a:r>
              <a:rPr lang="ru-RU" spc="-5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Средство </a:t>
            </a:r>
            <a:r>
              <a:rPr lang="ru-RU" spc="-5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индивидуальной защиты - средство, используемое для предотвращения или уменьшения воздействия на работника </a:t>
            </a:r>
            <a:r>
              <a:rPr lang="ru-RU" spc="-5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ВОПФ, </a:t>
            </a:r>
            <a:r>
              <a:rPr lang="ru-RU" spc="-50">
                <a:latin typeface="Times New Roman" panose="02020603050405020304" pitchFamily="18" charset="0"/>
                <a:cs typeface="Times New Roman" panose="02020603050405020304" pitchFamily="18" charset="0"/>
              </a:rPr>
              <a:t>особых температурных условий, а также для защиты от загрязнения</a:t>
            </a:r>
            <a:r>
              <a:rPr lang="ru-RU" spc="-5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ru-RU" b="1" spc="-5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b="1" spc="-5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Глава</a:t>
            </a:r>
            <a:r>
              <a:rPr lang="ru-RU" b="1" spc="-5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34. </a:t>
            </a:r>
            <a:r>
              <a:rPr lang="ru-RU" b="1" spc="-5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управление охраной труда </a:t>
            </a:r>
            <a:r>
              <a:rPr lang="ru-RU" b="1" spc="-5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(ГУОТ) и </a:t>
            </a:r>
            <a:r>
              <a:rPr lang="ru-RU" b="1" spc="-5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охраны труда</a:t>
            </a:r>
          </a:p>
          <a:p>
            <a:pPr>
              <a:lnSpc>
                <a:spcPct val="90000"/>
              </a:lnSpc>
            </a:pPr>
            <a:r>
              <a:rPr lang="ru-RU" spc="-5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</a:t>
            </a:r>
            <a:r>
              <a:rPr lang="ru-RU" spc="-5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211.2. </a:t>
            </a:r>
            <a:r>
              <a:rPr lang="ru-RU" spc="-50">
                <a:latin typeface="Times New Roman" panose="02020603050405020304" pitchFamily="18" charset="0"/>
                <a:cs typeface="Times New Roman" panose="02020603050405020304" pitchFamily="18" charset="0"/>
              </a:rPr>
              <a:t>Полномочия </a:t>
            </a:r>
            <a:r>
              <a:rPr lang="ru-RU" spc="-5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ФОИВ </a:t>
            </a:r>
            <a:r>
              <a:rPr lang="ru-RU" spc="-50">
                <a:latin typeface="Times New Roman" panose="02020603050405020304" pitchFamily="18" charset="0"/>
                <a:cs typeface="Times New Roman" panose="02020603050405020304" pitchFamily="18" charset="0"/>
              </a:rPr>
              <a:t>в области охраны </a:t>
            </a:r>
            <a:r>
              <a:rPr lang="ru-RU" spc="-5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труда (извлечение)</a:t>
            </a:r>
            <a:endParaRPr lang="ru-RU" spc="-5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pc="-50"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</a:t>
            </a:r>
            <a:r>
              <a:rPr lang="ru-RU" spc="-5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ГУОТ </a:t>
            </a:r>
            <a:r>
              <a:rPr lang="ru-RU" spc="-50">
                <a:latin typeface="Times New Roman" panose="02020603050405020304" pitchFamily="18" charset="0"/>
                <a:cs typeface="Times New Roman" panose="02020603050405020304" pitchFamily="18" charset="0"/>
              </a:rPr>
              <a:t>уполномоченные </a:t>
            </a:r>
            <a:r>
              <a:rPr lang="ru-RU" spc="-5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ФОИВ устанавливают </a:t>
            </a:r>
            <a:r>
              <a:rPr lang="ru-RU" spc="-5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обеспечения работников за счет средств работодателей </a:t>
            </a:r>
            <a:r>
              <a:rPr lang="ru-RU" spc="-5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СИЗ и СКЗ, </a:t>
            </a:r>
            <a:r>
              <a:rPr lang="ru-RU" spc="-5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санитарно-бытовыми помещениями и устройствами</a:t>
            </a:r>
            <a:r>
              <a:rPr lang="ru-RU" spc="-5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90000"/>
              </a:lnSpc>
            </a:pPr>
            <a:endParaRPr lang="ru-RU" spc="-5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b="1" spc="-5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Глава</a:t>
            </a:r>
            <a:r>
              <a:rPr lang="ru-RU" b="1" spc="-5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35. </a:t>
            </a:r>
            <a:r>
              <a:rPr lang="ru-RU" b="1" spc="-50">
                <a:latin typeface="Times New Roman" panose="02020603050405020304" pitchFamily="18" charset="0"/>
                <a:cs typeface="Times New Roman" panose="02020603050405020304" pitchFamily="18" charset="0"/>
              </a:rPr>
              <a:t>Права и обязанности работодателя и работника в области охраны труда</a:t>
            </a:r>
          </a:p>
          <a:p>
            <a:pPr>
              <a:lnSpc>
                <a:spcPct val="90000"/>
              </a:lnSpc>
            </a:pPr>
            <a:r>
              <a:rPr lang="ru-RU" spc="-5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</a:t>
            </a:r>
            <a:r>
              <a:rPr lang="ru-RU" spc="-5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216.1. </a:t>
            </a:r>
            <a:r>
              <a:rPr lang="ru-RU" spc="-50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Гарантии права работников на труд в условиях, соответствующих требованиям охраны </a:t>
            </a:r>
            <a:r>
              <a:rPr lang="ru-RU" spc="-5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труда (извлечение)</a:t>
            </a:r>
            <a:endParaRPr lang="ru-RU" spc="-5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pc="-5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pc="-5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необеспечения работника </a:t>
            </a:r>
            <a:r>
              <a:rPr lang="ru-RU" spc="-5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СКЗ и СИЗ, ….. работодатель </a:t>
            </a:r>
            <a:r>
              <a:rPr lang="ru-RU" spc="-50">
                <a:latin typeface="Times New Roman" panose="02020603050405020304" pitchFamily="18" charset="0"/>
                <a:cs typeface="Times New Roman" panose="02020603050405020304" pitchFamily="18" charset="0"/>
              </a:rPr>
              <a:t>не имеет права требовать от работника исполнения трудовых обязанностей и обязан оплатить возникший по этой причине простой в размере среднего заработка работника</a:t>
            </a:r>
            <a:r>
              <a:rPr lang="ru-RU" spc="-5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pc="-5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64" y="228422"/>
            <a:ext cx="5155435" cy="651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422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22000">
              <a:srgbClr val="700000"/>
            </a:gs>
            <a:gs pos="40000">
              <a:srgbClr val="4D1B55"/>
            </a:gs>
            <a:gs pos="100000">
              <a:srgbClr val="700000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89867" y="245356"/>
            <a:ext cx="8407400" cy="657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lnSpc>
                <a:spcPct val="90000"/>
              </a:lnSpc>
            </a:pPr>
            <a:r>
              <a:rPr lang="ru-RU" b="1" spc="-5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Трудовой</a:t>
            </a:r>
            <a:r>
              <a:rPr lang="ru-RU" b="1" spc="-5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кодекс РФ.  </a:t>
            </a:r>
          </a:p>
          <a:p>
            <a:pPr indent="457200" algn="ctr">
              <a:lnSpc>
                <a:spcPct val="90000"/>
              </a:lnSpc>
            </a:pPr>
            <a:r>
              <a:rPr lang="ru-RU" b="1" spc="-5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</a:t>
            </a:r>
            <a:r>
              <a:rPr lang="ru-RU" b="1" spc="-50">
                <a:latin typeface="Times New Roman" panose="02020603050405020304" pitchFamily="18" charset="0"/>
                <a:cs typeface="Times New Roman" panose="02020603050405020304" pitchFamily="18" charset="0"/>
              </a:rPr>
              <a:t> X. Охрана </a:t>
            </a:r>
            <a:r>
              <a:rPr lang="ru-RU" b="1" spc="-5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труда. </a:t>
            </a:r>
          </a:p>
          <a:p>
            <a:pPr>
              <a:lnSpc>
                <a:spcPct val="90000"/>
              </a:lnSpc>
            </a:pPr>
            <a:r>
              <a:rPr lang="ru-RU" b="1" spc="-5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Глава</a:t>
            </a:r>
            <a:r>
              <a:rPr lang="ru-RU" b="1" spc="-5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36. </a:t>
            </a:r>
            <a:r>
              <a:rPr lang="ru-RU" b="1" spc="-5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охраной труда</a:t>
            </a:r>
          </a:p>
          <a:p>
            <a:pPr>
              <a:lnSpc>
                <a:spcPct val="90000"/>
              </a:lnSpc>
            </a:pPr>
            <a:r>
              <a:rPr lang="ru-RU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 221.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работников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СИЗ</a:t>
            </a: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Для защиты от воздействия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ВОПФ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производственной среды и (или) загрязнения, а также на работах, выполняемых в особых температурных условиях, работникам бесплатно выдаются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СИЗ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и смывающие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средства.</a:t>
            </a: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СИЗ включают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в себя специальную одежду, специальную обувь, дерматологические средства защиты,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СИЗОД, СИЗ рук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, головы, лица, органа слуха, глаз, средства защиты от падения с высоты и другие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СИЗ,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которым определяются в соответствии с законодательством Российской Федерации о техническом регулировании.</a:t>
            </a:r>
          </a:p>
          <a:p>
            <a:pPr>
              <a:lnSpc>
                <a:spcPct val="90000"/>
              </a:lnSpc>
            </a:pP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обеспечения работников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СИЗ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и смывающими средствами, а также единые Типовые нормы выдачи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СИЗ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и смывающих средств устанавливаются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ФОИВ,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осуществляющим функции по выработке и реализации государственной политики и нормативно-правовому регулированию в сфере труда, с учетом мнения Российской трехсторонней комиссии по регулированию социально-трудовых отношений.</a:t>
            </a:r>
          </a:p>
          <a:p>
            <a:pPr>
              <a:lnSpc>
                <a:spcPct val="90000"/>
              </a:lnSpc>
            </a:pP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Нормы бесплатной выдачи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СИЗ и смывающих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 работникам устанавливаются работодателем на основании единых Типовых норм выдачи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СИЗ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и смывающих средств с учетом результатов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СОУТ,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ОПР,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мнения выборного органа первичной профсоюзной организации или иного уполномоченного представительного органа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работников.</a:t>
            </a: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Работодатель за счет своих средств обязан в соответствии с установленными нормами обеспечивать своевременную выдачу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СИЗ,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их хранение, а также стирку, химическую чистку, сушку, ремонт и замену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СИЗ.</a:t>
            </a:r>
            <a:endParaRPr lang="ru-RU" spc="-5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37" y="372564"/>
            <a:ext cx="3192476" cy="619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636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22000">
              <a:srgbClr val="700000"/>
            </a:gs>
            <a:gs pos="40000">
              <a:srgbClr val="4D1B55"/>
            </a:gs>
            <a:gs pos="100000">
              <a:srgbClr val="700000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11" y="1885603"/>
            <a:ext cx="6610669" cy="4807759"/>
          </a:xfrm>
          <a:prstGeom prst="rect">
            <a:avLst/>
          </a:prstGeom>
          <a:ln w="25400">
            <a:solidFill>
              <a:srgbClr val="851509"/>
            </a:solidFill>
          </a:ln>
        </p:spPr>
      </p:pic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904" y="182880"/>
            <a:ext cx="6165182" cy="4805680"/>
          </a:xfrm>
          <a:prstGeom prst="rect">
            <a:avLst/>
          </a:prstGeom>
          <a:ln w="25400">
            <a:solidFill>
              <a:srgbClr val="851509"/>
            </a:solidFill>
          </a:ln>
        </p:spPr>
      </p:pic>
    </p:spTree>
    <p:extLst>
      <p:ext uri="{BB962C8B-B14F-4D97-AF65-F5344CB8AC3E}">
        <p14:creationId xmlns:p14="http://schemas.microsoft.com/office/powerpoint/2010/main" val="2019419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22000">
              <a:srgbClr val="700000"/>
            </a:gs>
            <a:gs pos="40000">
              <a:srgbClr val="4D1B55"/>
            </a:gs>
            <a:gs pos="100000">
              <a:srgbClr val="700000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4000" y="233680"/>
            <a:ext cx="117144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1 сентября 2023 г. обеспечение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СИЗ регулируется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Минздравсоцразвития России от 01.06.2009 N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290н и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Типовыми нормами бесплатной выдачи специальной одежды, специальной обуви и других средств индивидуальной защиты работникам по видам экономической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(утверждались данные нормы различными министерствами и ведомствами: Минтрудом, Минздравсоцразвития,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Минобрнауки, Минэкологии,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Минобороны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477731312"/>
              </p:ext>
            </p:extLst>
          </p:nvPr>
        </p:nvGraphicFramePr>
        <p:xfrm>
          <a:off x="416560" y="1721168"/>
          <a:ext cx="11389360" cy="48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5498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22000">
              <a:srgbClr val="700000"/>
            </a:gs>
            <a:gs pos="40000">
              <a:srgbClr val="4D1B55"/>
            </a:gs>
            <a:gs pos="100000">
              <a:srgbClr val="700000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4000" y="233680"/>
            <a:ext cx="11714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сентябре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вступают в силу два НПА, которые регламентируют обеспечение работников средствами защиты. </a:t>
            </a:r>
            <a:endParaRPr lang="ru-RU" b="0" i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897566205"/>
              </p:ext>
            </p:extLst>
          </p:nvPr>
        </p:nvGraphicFramePr>
        <p:xfrm>
          <a:off x="172720" y="731520"/>
          <a:ext cx="11795760" cy="5923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225515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22000">
              <a:srgbClr val="700000"/>
            </a:gs>
            <a:gs pos="40000">
              <a:srgbClr val="4D1B55"/>
            </a:gs>
            <a:gs pos="100000">
              <a:srgbClr val="700000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61" y="624764"/>
            <a:ext cx="11656176" cy="5654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714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22000">
              <a:srgbClr val="700000"/>
            </a:gs>
            <a:gs pos="40000">
              <a:srgbClr val="4D1B55"/>
            </a:gs>
            <a:gs pos="100000">
              <a:srgbClr val="700000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4800" y="203199"/>
            <a:ext cx="116128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ru-RU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Работодателю необязательно </a:t>
            </a:r>
            <a:r>
              <a:rPr lang="ru-RU">
                <a:latin typeface="Times New Roman" panose="02020603050405020304" pitchFamily="18" charset="0"/>
                <a:ea typeface="Times New Roman" panose="02020603050405020304" pitchFamily="18" charset="0"/>
              </a:rPr>
              <a:t>переходить на ЕТН сразу в сентябре или откладывать замену СИЗ до крайнего срока. </a:t>
            </a:r>
            <a:r>
              <a:rPr lang="ru-RU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Можно выбрать </a:t>
            </a:r>
            <a:r>
              <a:rPr lang="ru-RU">
                <a:latin typeface="Times New Roman" panose="02020603050405020304" pitchFamily="18" charset="0"/>
                <a:ea typeface="Times New Roman" panose="02020603050405020304" pitchFamily="18" charset="0"/>
              </a:rPr>
              <a:t>в установленном диапазоне удобный для перехода период. </a:t>
            </a:r>
            <a:r>
              <a:rPr lang="ru-RU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Желательно проанализировать </a:t>
            </a:r>
            <a:r>
              <a:rPr lang="ru-RU">
                <a:latin typeface="Times New Roman" panose="02020603050405020304" pitchFamily="18" charset="0"/>
                <a:ea typeface="Times New Roman" panose="02020603050405020304" pitchFamily="18" charset="0"/>
              </a:rPr>
              <a:t>сроки носки </a:t>
            </a:r>
            <a:r>
              <a:rPr lang="ru-RU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уже выданных </a:t>
            </a:r>
            <a:r>
              <a:rPr lang="ru-RU">
                <a:latin typeface="Times New Roman" panose="02020603050405020304" pitchFamily="18" charset="0"/>
                <a:ea typeface="Times New Roman" panose="02020603050405020304" pitchFamily="18" charset="0"/>
              </a:rPr>
              <a:t>СИЗ, запасы </a:t>
            </a:r>
            <a:r>
              <a:rPr lang="ru-RU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СИЗ на</a:t>
            </a:r>
            <a:r>
              <a:rPr lang="ru-RU">
                <a:latin typeface="Times New Roman" panose="02020603050405020304" pitchFamily="18" charset="0"/>
                <a:ea typeface="Times New Roman" panose="02020603050405020304" pitchFamily="18" charset="0"/>
              </a:rPr>
              <a:t> складе, сроки эксплуатации из </a:t>
            </a:r>
            <a:r>
              <a:rPr lang="ru-RU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технической документации</a:t>
            </a:r>
            <a:r>
              <a:rPr lang="ru-RU">
                <a:latin typeface="Times New Roman" panose="02020603050405020304" pitchFamily="18" charset="0"/>
                <a:ea typeface="Times New Roman" panose="02020603050405020304" pitchFamily="18" charset="0"/>
              </a:rPr>
              <a:t>, сезонность, бюджет и сопоставьте </a:t>
            </a:r>
            <a:r>
              <a:rPr lang="ru-RU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эту информацию со</a:t>
            </a:r>
            <a:r>
              <a:rPr lang="ru-RU">
                <a:latin typeface="Times New Roman" panose="02020603050405020304" pitchFamily="18" charset="0"/>
                <a:ea typeface="Times New Roman" panose="02020603050405020304" pitchFamily="18" charset="0"/>
              </a:rPr>
              <a:t> сроками, которые потребуются на изучение новых требований, разработку норм </a:t>
            </a:r>
            <a:r>
              <a:rPr lang="ru-RU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выдачи, </a:t>
            </a:r>
            <a:r>
              <a:rPr lang="ru-RU">
                <a:latin typeface="Times New Roman" panose="02020603050405020304" pitchFamily="18" charset="0"/>
                <a:ea typeface="Times New Roman" panose="02020603050405020304" pitchFamily="18" charset="0"/>
              </a:rPr>
              <a:t>затратами на закупку средств защиты </a:t>
            </a:r>
            <a:r>
              <a:rPr lang="ru-RU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 проведение договорной кампании.</a:t>
            </a:r>
            <a:endParaRPr lang="ru-RU" sz="16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800" y="1599247"/>
            <a:ext cx="421519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>
                <a:latin typeface="Times New Roman" panose="02020603050405020304" pitchFamily="18" charset="0"/>
                <a:ea typeface="Times New Roman" panose="02020603050405020304" pitchFamily="18" charset="0"/>
              </a:rPr>
              <a:t>Любые изменения Норм выдачи средств защиты нужно утверждать с учетом мнения профсоюза, если он есть</a:t>
            </a:r>
            <a:endParaRPr lang="ru-RU" sz="16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После принятия работодателем решения о переходе </a:t>
            </a:r>
            <a:r>
              <a:rPr lang="ru-RU">
                <a:latin typeface="Times New Roman" panose="02020603050405020304" pitchFamily="18" charset="0"/>
                <a:ea typeface="Times New Roman" panose="02020603050405020304" pitchFamily="18" charset="0"/>
              </a:rPr>
              <a:t>на ЕТН, нужно переделать локальный акт с нормами выдачи </a:t>
            </a:r>
            <a:r>
              <a:rPr lang="ru-RU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СИЗ. </a:t>
            </a:r>
            <a:r>
              <a:rPr lang="ru-RU" smtClean="0">
                <a:latin typeface="Times New Roman" panose="02020603050405020304" pitchFamily="18" charset="0"/>
                <a:ea typeface="Calibri" panose="020F0502020204030204" pitchFamily="34" charset="0"/>
              </a:rPr>
              <a:t>Нормы </a:t>
            </a:r>
            <a:r>
              <a:rPr lang="ru-RU">
                <a:latin typeface="Times New Roman" panose="02020603050405020304" pitchFamily="18" charset="0"/>
                <a:ea typeface="Calibri" panose="020F0502020204030204" pitchFamily="34" charset="0"/>
              </a:rPr>
              <a:t>выдачи теперь придется пересматривать регулярно из-за того, что они должны учитывать не только результаты СОУТ, но и </a:t>
            </a:r>
            <a:r>
              <a:rPr lang="ru-RU" smtClean="0">
                <a:latin typeface="Times New Roman" panose="02020603050405020304" pitchFamily="18" charset="0"/>
                <a:ea typeface="Calibri" panose="020F0502020204030204" pitchFamily="34" charset="0"/>
              </a:rPr>
              <a:t>ОПР. </a:t>
            </a:r>
            <a:r>
              <a:rPr lang="ru-RU">
                <a:latin typeface="Times New Roman" panose="02020603050405020304" pitchFamily="18" charset="0"/>
                <a:ea typeface="Calibri" panose="020F0502020204030204" pitchFamily="34" charset="0"/>
              </a:rPr>
              <a:t>Это значит, что предусмотренных СИЗ должно быть достаточно, чтобы защитить работника от всех выявленных на рабочем месте опасностей. Поэтому работодатель обязан вносить изменения в Нормы выдачи, когда выявляет новые опасности, которые требуют выдачу дополнительных </a:t>
            </a:r>
            <a:r>
              <a:rPr lang="ru-RU" smtClean="0">
                <a:latin typeface="Times New Roman" panose="02020603050405020304" pitchFamily="18" charset="0"/>
                <a:ea typeface="Calibri" panose="020F0502020204030204" pitchFamily="34" charset="0"/>
              </a:rPr>
              <a:t>СИЗ.</a:t>
            </a:r>
            <a:endParaRPr lang="ru-RU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993" y="1707574"/>
            <a:ext cx="7513338" cy="4969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151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22000">
              <a:srgbClr val="700000"/>
            </a:gs>
            <a:gs pos="40000">
              <a:srgbClr val="4D1B55"/>
            </a:gs>
            <a:gs pos="100000">
              <a:srgbClr val="700000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3520" y="121920"/>
            <a:ext cx="117551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Работодатель должен обязательно разработать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или актуализировать Порядок обеспечения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СИЗ на предприятии</a:t>
            </a: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 разрабатывать такой локальный акт вправе только субъекты малого предпринимательства, для остальных работодателей документ обязателен (п. 77 Правил № 766н).</a:t>
            </a:r>
          </a:p>
          <a:p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ЛНА включает в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свой состав обязательные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разделы.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них необходимо последовательно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и детально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описать соответствующие процедуры: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6200" y="5730359"/>
            <a:ext cx="119583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порядок обеспечения СИЗ не должен просто дублировать нормы закона. В нем следует, исходя из структуры управления компании, распределить обязанности ответственных на каждом этапе обеспечения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СИЗ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(п. 79 Правил № 766н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304025805"/>
              </p:ext>
            </p:extLst>
          </p:nvPr>
        </p:nvGraphicFramePr>
        <p:xfrm>
          <a:off x="223520" y="1599248"/>
          <a:ext cx="11663680" cy="4049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361153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ебеса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Небесная</Template>
  <TotalTime>3752</TotalTime>
  <Words>401</Words>
  <Application>Microsoft Office PowerPoint</Application>
  <PresentationFormat>Широкоэкранный</PresentationFormat>
  <Paragraphs>90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Небеса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Кензиор Евгений Яковлевич</dc:creator>
  <cp:lastModifiedBy>Кензиор Евгений Яковлевич</cp:lastModifiedBy>
  <cp:revision>173</cp:revision>
  <dcterms:created xsi:type="dcterms:W3CDTF">2023-05-18T01:28:34Z</dcterms:created>
  <dcterms:modified xsi:type="dcterms:W3CDTF">2023-08-31T04:30:14Z</dcterms:modified>
</cp:coreProperties>
</file>